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handoutMasterIdLst>
    <p:handoutMasterId r:id="rId11"/>
  </p:handoutMasterIdLst>
  <p:sldIdLst>
    <p:sldId id="305" r:id="rId2"/>
    <p:sldId id="346" r:id="rId3"/>
    <p:sldId id="373" r:id="rId4"/>
    <p:sldId id="374" r:id="rId5"/>
    <p:sldId id="376" r:id="rId6"/>
    <p:sldId id="377" r:id="rId7"/>
    <p:sldId id="378" r:id="rId8"/>
    <p:sldId id="372" r:id="rId9"/>
  </p:sldIdLst>
  <p:sldSz cx="9144000" cy="5143500" type="screen16x9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918B2"/>
    <a:srgbClr val="002060"/>
    <a:srgbClr val="0E86D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834" autoAdjust="0"/>
  </p:normalViewPr>
  <p:slideViewPr>
    <p:cSldViewPr>
      <p:cViewPr varScale="1">
        <p:scale>
          <a:sx n="107" d="100"/>
          <a:sy n="107" d="100"/>
        </p:scale>
        <p:origin x="-78" y="-8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08CC5F2-D0A2-43E6-AE87-C2F1364FA0D1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47C25C5-384F-4D28-80E1-35061B5E1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FDC98F5-F4D9-493D-A543-C6B6B3DE1DF9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BB43151-C532-4F0A-8970-A8336CDAE1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FF91D990-FB6B-49EC-917B-B44D4EEFD118}" type="slidenum">
              <a:rPr lang="ru-RU" sz="1200"/>
              <a:pPr algn="r"/>
              <a:t>1</a:t>
            </a:fld>
            <a:endParaRPr lang="ru-RU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E2597F12-390A-4430-99AF-C21B1A86CE30}" type="slidenum">
              <a:rPr lang="ru-RU" sz="1200">
                <a:solidFill>
                  <a:srgbClr val="000000"/>
                </a:solidFill>
              </a:rPr>
              <a:pPr algn="r"/>
              <a:t>2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C0DB8856-557D-4847-9395-CE9F05802540}" type="slidenum">
              <a:rPr lang="ru-RU" sz="1200">
                <a:solidFill>
                  <a:srgbClr val="000000"/>
                </a:solidFill>
              </a:rPr>
              <a:pPr algn="r"/>
              <a:t>3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3EA48C9F-6331-477F-853D-E72326B09FE0}" type="slidenum">
              <a:rPr lang="ru-RU" sz="1200">
                <a:solidFill>
                  <a:srgbClr val="000000"/>
                </a:solidFill>
              </a:rPr>
              <a:pPr algn="r"/>
              <a:t>4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E951A78B-7EF9-495A-8449-777CBD7CFB3B}" type="slidenum">
              <a:rPr lang="ru-RU" sz="1200">
                <a:solidFill>
                  <a:srgbClr val="000000"/>
                </a:solidFill>
              </a:rPr>
              <a:pPr algn="r"/>
              <a:t>5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AE19FE2F-3D17-4566-97D1-6034BC892B07}" type="slidenum">
              <a:rPr lang="ru-RU" sz="1200">
                <a:solidFill>
                  <a:srgbClr val="000000"/>
                </a:solidFill>
              </a:rPr>
              <a:pPr algn="r"/>
              <a:t>6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E93FF5CE-2ED7-4367-A239-6363F4527672}" type="slidenum">
              <a:rPr lang="ru-RU" sz="1200">
                <a:solidFill>
                  <a:srgbClr val="000000"/>
                </a:solidFill>
              </a:rPr>
              <a:pPr algn="r"/>
              <a:t>7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78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19" tIns="45759" rIns="91519" bIns="45759" anchor="b"/>
          <a:lstStyle/>
          <a:p>
            <a:pPr algn="r"/>
            <a:fld id="{779262AE-4713-4563-89E3-52FF29719094}" type="slidenum">
              <a:rPr lang="ru-RU" sz="1200">
                <a:solidFill>
                  <a:srgbClr val="000000"/>
                </a:solidFill>
              </a:rPr>
              <a:pPr algn="r"/>
              <a:t>8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76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D3FDF-11B3-4D23-9F85-BEA39CC7F93D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DF3EE-9A06-4DFE-B91D-4601BD52F3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7F84-52E3-4CE8-879D-5C8B143F0B6A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49A3A-D539-4627-A7C8-CA544568FF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5994C-6DF0-444E-9A13-98324ED8EDC5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6DB77-D6B1-4E61-ADED-9AAAB20F4F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8668C-A554-49AD-BF91-040C321D014E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7E547-CA23-4F74-8A59-CB595AFBD3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F6981-76C9-47D6-877E-BD8A8C1C12C8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925EB-1C72-4F3C-8CB8-C442F27801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F3D28-1B0B-4B2E-B55C-54D179229E3D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DFF07-2B4C-499B-83DB-E452C17BFD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9FC00-4793-4979-BFD2-602F86FD42ED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03AF-8361-40CE-8B22-9940B80B70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EC607-C596-49E4-B419-65A429E14696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B75C0-B4E2-4EF0-9B96-4EBB9DF26A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C3DC9-3ADF-40E9-8D38-966412BD3A16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F57CD-FE88-46A7-89A2-676F561690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4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EBD2B-78DC-415A-B74E-A66C98ED950F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57E27-C0CD-452C-A1C8-1F5C660A3B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80D9-B84D-439E-AF08-850B13788784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2672C-6A93-4259-AE42-BBE23B1ABA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45000"/>
                <a:lumOff val="55000"/>
              </a:schemeClr>
            </a:gs>
            <a:gs pos="62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662BDD-53D1-40DD-960D-3AA1D701FC6E}" type="datetimeFigureOut">
              <a:rPr lang="ru-RU"/>
              <a:pPr>
                <a:defRPr/>
              </a:pPr>
              <a:t>08.11.2016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65DE76-6EA1-43CD-846A-20955B8712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C82E0-EC23-43DD-8A44-43E597AFC673}" type="slidenum"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1</a:t>
            </a:fld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1088" y="322263"/>
            <a:ext cx="6472237" cy="23749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ОРГАНИЗАЦИОННО-РАСПОРЯДИТЕЛЬНАЯ ДОКУМЕНТАЦИЯ ОБЩЕОБРАЗОВАТЕЛЬНЫХ УЧРЕЖДЕНИЙ НА НАЧАЛО УЧЕБНОГО ГОДА</a:t>
            </a:r>
          </a:p>
        </p:txBody>
      </p:sp>
      <p:sp>
        <p:nvSpPr>
          <p:cNvPr id="15366" name="Подзаголовок 2"/>
          <p:cNvSpPr>
            <a:spLocks noGrp="1"/>
          </p:cNvSpPr>
          <p:nvPr/>
        </p:nvSpPr>
        <p:spPr bwMode="auto">
          <a:xfrm>
            <a:off x="2306638" y="3121025"/>
            <a:ext cx="6516687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00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Подзаголовок 2"/>
          <p:cNvSpPr>
            <a:spLocks noGrp="1"/>
          </p:cNvSpPr>
          <p:nvPr/>
        </p:nvSpPr>
        <p:spPr bwMode="auto">
          <a:xfrm>
            <a:off x="1763713" y="3724275"/>
            <a:ext cx="73056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Габдрахманова Г.З. заместитель министра - руководитель департамента надзора и контроля в сфере образования Министерства  образования и науки Республики Татарстан</a:t>
            </a:r>
          </a:p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1270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0"/>
            <a:ext cx="8677528" cy="726785"/>
          </a:xfrm>
          <a:prstGeom prst="rect">
            <a:avLst/>
          </a:prstGeom>
          <a:effectLst>
            <a:softEdge rad="7239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5" name="Объект 1"/>
          <p:cNvSpPr txBox="1">
            <a:spLocks/>
          </p:cNvSpPr>
          <p:nvPr/>
        </p:nvSpPr>
        <p:spPr bwMode="auto">
          <a:xfrm>
            <a:off x="604838" y="1131888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 algn="just">
              <a:spcBef>
                <a:spcPct val="20000"/>
              </a:spcBef>
              <a:buFont typeface="Arial" charset="0"/>
              <a:buChar char="•"/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1721" y="186228"/>
            <a:ext cx="6782934" cy="576063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>
            <a:softEdge rad="2540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57310" y="411511"/>
            <a:ext cx="7077345" cy="8789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5334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30472" y="1409172"/>
            <a:ext cx="6585944" cy="28187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749300"/>
          </a:effectLst>
        </p:spPr>
        <p:txBody>
          <a:bodyPr anchor="ctr"/>
          <a:lstStyle/>
          <a:p>
            <a:pPr indent="449263" algn="just">
              <a:lnSpc>
                <a:spcPct val="107000"/>
              </a:lnSpc>
            </a:pPr>
            <a:r>
              <a:rPr lang="ru-RU" sz="280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Перечень организационно-распорядительной документации, включая приказы и локальные нормативные акты сугубо индивидуален для каждого общеобразовательного учреждения.</a:t>
            </a:r>
            <a:endParaRPr lang="ru-RU" sz="28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1270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0"/>
            <a:ext cx="8677528" cy="726785"/>
          </a:xfrm>
          <a:prstGeom prst="rect">
            <a:avLst/>
          </a:prstGeom>
          <a:effectLst>
            <a:softEdge rad="7239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63" name="Объект 1"/>
          <p:cNvSpPr txBox="1">
            <a:spLocks/>
          </p:cNvSpPr>
          <p:nvPr/>
        </p:nvSpPr>
        <p:spPr bwMode="auto">
          <a:xfrm>
            <a:off x="604838" y="1131888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 algn="just">
              <a:spcBef>
                <a:spcPct val="20000"/>
              </a:spcBef>
              <a:buFont typeface="Arial" charset="0"/>
              <a:buChar char="•"/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9869" y="501406"/>
            <a:ext cx="6782934" cy="453736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>
            <a:softEdge rad="2540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РАЗРЕШИТЕЛЬНАЯ ДОКУМЕНТАЦИЯ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04484" y="1131591"/>
            <a:ext cx="6808319" cy="3570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533400"/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Устав;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Лицензия на право ведения образовательной деятельности;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Свидетельство о государственной аккредитации (при ее отсутствии - информированность как родителей (законных представителей) обучающихся);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Наличие документов, регламентированных ст. 28 и 41 № 273-ФЗ «Об образовании в РФ»: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санитарно-эпидемиологическое заключение;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заключение органов государственного противопожарного надзора,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лицензия на медицинскую деятельность или договор с медицинским учреждением, имеющим в приложении к лицензии адрес образовательного учреждения,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Акт приемки учреждения к началу учебного года.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48872" y="2746831"/>
            <a:ext cx="7102129" cy="1849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749300"/>
          </a:effectLst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endParaRPr lang="ru-RU" sz="1600" dirty="0">
              <a:solidFill>
                <a:srgbClr val="2E31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1270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0"/>
            <a:ext cx="8677528" cy="726785"/>
          </a:xfrm>
          <a:prstGeom prst="rect">
            <a:avLst/>
          </a:prstGeom>
          <a:effectLst>
            <a:softEdge rad="7239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511" name="Объект 1"/>
          <p:cNvSpPr txBox="1">
            <a:spLocks/>
          </p:cNvSpPr>
          <p:nvPr/>
        </p:nvSpPr>
        <p:spPr bwMode="auto">
          <a:xfrm>
            <a:off x="604838" y="1131888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 algn="just">
              <a:spcBef>
                <a:spcPct val="20000"/>
              </a:spcBef>
              <a:buFont typeface="Arial" charset="0"/>
              <a:buChar char="•"/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0140" y="414253"/>
            <a:ext cx="6782934" cy="77420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>
            <a:softEdge rad="2540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ДОКУМЕНТАЦИЯ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08703" y="1067373"/>
            <a:ext cx="6804100" cy="35206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533400"/>
          </a:effectLst>
        </p:spPr>
        <p:txBody>
          <a:bodyPr anchor="ctr"/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Готовый пакет локальных нормативных актов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принят и утвержден до 01 сентября.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Принятие и утверждение локальных нормативных актов, а также внесение изменений и дополнений осуществляется в соответствии с требованиям устава:</a:t>
            </a:r>
          </a:p>
          <a:p>
            <a:pPr marL="342900" indent="-34290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– уполномоченным коллегиальным органом управления;</a:t>
            </a:r>
          </a:p>
          <a:p>
            <a:pPr marL="342900" indent="-342900" algn="just" fontAlgn="auto">
              <a:spcAft>
                <a:spcPts val="0"/>
              </a:spcAft>
              <a:buFontTx/>
              <a:buChar char="-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– руководителем учреждения.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Обязательность и своевременность издания локальных нормативных актов, регламентирующих проведение каких-либо мероприятий (конкурсов) на школьном уровне.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1270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0"/>
            <a:ext cx="8677528" cy="726785"/>
          </a:xfrm>
          <a:prstGeom prst="rect">
            <a:avLst/>
          </a:prstGeom>
          <a:effectLst>
            <a:softEdge rad="7239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9" name="Объект 1"/>
          <p:cNvSpPr txBox="1">
            <a:spLocks/>
          </p:cNvSpPr>
          <p:nvPr/>
        </p:nvSpPr>
        <p:spPr bwMode="auto">
          <a:xfrm>
            <a:off x="604838" y="1131888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 algn="just">
              <a:spcBef>
                <a:spcPct val="20000"/>
              </a:spcBef>
              <a:buFont typeface="Arial" charset="0"/>
              <a:buChar char="•"/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0140" y="414253"/>
            <a:ext cx="6782934" cy="77420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>
            <a:softEdge rad="2540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ДОКУМЕНТАЦИЯ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35696" y="1188454"/>
            <a:ext cx="6977107" cy="3399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533400"/>
          </a:effectLst>
        </p:spPr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Приказы, регламентирующие: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обучающихся в учреждение.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Режим работы учреждения на учебный год.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Работу администрации школы на учебный год.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Работу педагогического коллектива школы на учебный год.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Организацию методической службы школы.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Организацию образовательного процесса.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Трудовые взаимоотношения и соблюдение техники безопасности.</a:t>
            </a:r>
            <a:endParaRPr lang="ru-RU" sz="2000" dirty="0">
              <a:solidFill>
                <a:srgbClr val="2E31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1270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0"/>
            <a:ext cx="8677528" cy="726785"/>
          </a:xfrm>
          <a:prstGeom prst="rect">
            <a:avLst/>
          </a:prstGeom>
          <a:effectLst>
            <a:softEdge rad="7239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7" name="Объект 1"/>
          <p:cNvSpPr txBox="1">
            <a:spLocks/>
          </p:cNvSpPr>
          <p:nvPr/>
        </p:nvSpPr>
        <p:spPr bwMode="auto">
          <a:xfrm>
            <a:off x="604838" y="1131888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 algn="just">
              <a:spcBef>
                <a:spcPct val="20000"/>
              </a:spcBef>
              <a:buFont typeface="Arial" charset="0"/>
              <a:buChar char="•"/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0140" y="414253"/>
            <a:ext cx="6782934" cy="77420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>
            <a:softEdge rad="2540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СТРОГОЙ ОТЧЕТНОСТИ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04484" y="1188454"/>
            <a:ext cx="6808319" cy="3399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533400"/>
          </a:effectLst>
        </p:spPr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нарушения: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Незадокументированные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исправления.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Проставление оттисков гербовой печати.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подписей уполномоченных должностных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Неверное оформление регламентированных записей или их отсутствие.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Несоблюдение должного контроля за оформлением и хранением документов.</a:t>
            </a:r>
            <a:endParaRPr lang="ru-RU" sz="2000" dirty="0">
              <a:solidFill>
                <a:srgbClr val="2E31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1270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899592" y="126870"/>
            <a:ext cx="8677528" cy="726785"/>
          </a:xfrm>
          <a:prstGeom prst="rect">
            <a:avLst/>
          </a:prstGeom>
          <a:effectLst>
            <a:softEdge rad="7239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5" name="Объект 1"/>
          <p:cNvSpPr txBox="1">
            <a:spLocks/>
          </p:cNvSpPr>
          <p:nvPr/>
        </p:nvSpPr>
        <p:spPr bwMode="auto">
          <a:xfrm>
            <a:off x="604838" y="1131888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449263" algn="just">
              <a:spcBef>
                <a:spcPct val="20000"/>
              </a:spcBef>
              <a:buFont typeface="Arial" charset="0"/>
              <a:buChar char="•"/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0140" y="414253"/>
            <a:ext cx="6782934" cy="77420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>
            <a:softEdge rad="254000"/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И МЕРЫ ВОЗДЕЙСТВИЯ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04484" y="1188454"/>
            <a:ext cx="6808319" cy="3399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ysDash"/>
          </a:ln>
          <a:effectLst>
            <a:softEdge rad="533400"/>
          </a:effectLst>
        </p:spPr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инструкции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 нарушений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 меры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2E31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трелка: вправо с вырезом 1"/>
          <p:cNvSpPr/>
          <p:nvPr/>
        </p:nvSpPr>
        <p:spPr>
          <a:xfrm>
            <a:off x="4584700" y="17240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: вправо с вырезом 12"/>
          <p:cNvSpPr/>
          <p:nvPr/>
        </p:nvSpPr>
        <p:spPr>
          <a:xfrm>
            <a:off x="4584700" y="3003550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3850" y="87313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Подзаголовок 4"/>
          <p:cNvSpPr txBox="1">
            <a:spLocks/>
          </p:cNvSpPr>
          <p:nvPr/>
        </p:nvSpPr>
        <p:spPr>
          <a:xfrm>
            <a:off x="701675" y="180975"/>
            <a:ext cx="8677275" cy="5683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9701" name="Объект 1"/>
          <p:cNvSpPr txBox="1">
            <a:spLocks/>
          </p:cNvSpPr>
          <p:nvPr/>
        </p:nvSpPr>
        <p:spPr bwMode="auto">
          <a:xfrm>
            <a:off x="971550" y="915988"/>
            <a:ext cx="763587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ru-RU" sz="4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       </a:t>
            </a:r>
          </a:p>
          <a:p>
            <a:pPr algn="just">
              <a:spcBef>
                <a:spcPct val="20000"/>
              </a:spcBef>
              <a:buFont typeface="Arial" charset="0"/>
              <a:buNone/>
            </a:pPr>
            <a:r>
              <a:rPr lang="ru-RU" sz="4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       </a:t>
            </a:r>
            <a:r>
              <a:rPr lang="ru-RU" sz="5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</TotalTime>
  <Words>321</Words>
  <Application>Microsoft Office PowerPoint</Application>
  <PresentationFormat>Экран (16:9)</PresentationFormat>
  <Paragraphs>63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Arial</vt:lpstr>
      <vt:lpstr>Times New Roman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User</cp:lastModifiedBy>
  <cp:revision>226</cp:revision>
  <cp:lastPrinted>2014-12-22T12:16:40Z</cp:lastPrinted>
  <dcterms:created xsi:type="dcterms:W3CDTF">2014-03-04T07:12:45Z</dcterms:created>
  <dcterms:modified xsi:type="dcterms:W3CDTF">2016-11-08T08:20:17Z</dcterms:modified>
</cp:coreProperties>
</file>